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6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1992" x="71922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Inferring Character Traits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003853" x="819575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n">
                <a:solidFill>
                  <a:srgbClr val="FFFFFF"/>
                </a:solidFill>
              </a:rPr>
              <a:t>LT: I can </a:t>
            </a:r>
            <a:r>
              <a:rPr u="sng" sz="2000" lang="en">
                <a:solidFill>
                  <a:srgbClr val="FFFFFF"/>
                </a:solidFill>
              </a:rPr>
              <a:t> make inferences</a:t>
            </a:r>
            <a:r>
              <a:rPr sz="2000" lang="en">
                <a:solidFill>
                  <a:srgbClr val="FFFFFF"/>
                </a:solidFill>
              </a:rPr>
              <a:t> about characters and support them with</a:t>
            </a:r>
            <a:r>
              <a:rPr u="sng" sz="2000" lang="en">
                <a:solidFill>
                  <a:srgbClr val="FFFFFF"/>
                </a:solidFill>
              </a:rPr>
              <a:t> textual evidence.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1650" x="462050"/>
            <a:ext cy="16002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y="2484425" x="580975"/>
            <a:ext cy="346799" cx="1139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</a:rPr>
              <a:t>HEROIC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82650" x="3633400"/>
            <a:ext cy="2150350" cx="21461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y="2459675" x="4293750"/>
            <a:ext cy="396300" cx="102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FUNNY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733900" x="6093350"/>
            <a:ext cy="1847850" cx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y="3171525" x="6258750"/>
            <a:ext cy="346799" cx="2466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PSYCHOTICALLY EVIL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1297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infer character traits: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753025" x="130350"/>
            <a:ext cy="762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Look at: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5250" x="838675"/>
            <a:ext cy="2346149" cx="15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y="3857075" x="1088400"/>
            <a:ext cy="376499" cx="106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ACTIONS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02125" x="3751437"/>
            <a:ext cy="2268599" cx="16411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y="3709925" x="3805250"/>
            <a:ext cy="376499" cx="171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APPEARANCE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98675" x="6439325"/>
            <a:ext cy="2346150" cx="185421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y="3709925" x="6880662"/>
            <a:ext cy="376499" cx="122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DIALOGUE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y="4181700" x="210750"/>
            <a:ext cy="515400" cx="281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man is a </a:t>
            </a:r>
            <a:r>
              <a:rPr u="sng" lang="en">
                <a:solidFill>
                  <a:srgbClr val="FFFFFF"/>
                </a:solidFill>
              </a:rPr>
              <a:t>kind</a:t>
            </a:r>
            <a:r>
              <a:rPr lang="en">
                <a:solidFill>
                  <a:srgbClr val="FFFFFF"/>
                </a:solidFill>
              </a:rPr>
              <a:t> man because he takes the time to help an old woman across the street.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y="4009475" x="3256850"/>
            <a:ext cy="515400" cx="281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woman </a:t>
            </a:r>
            <a:r>
              <a:rPr u="sng" lang="en">
                <a:solidFill>
                  <a:srgbClr val="FFFFFF"/>
                </a:solidFill>
              </a:rPr>
              <a:t>cares about her looks</a:t>
            </a:r>
            <a:r>
              <a:rPr lang="en">
                <a:solidFill>
                  <a:srgbClr val="FFFFFF"/>
                </a:solidFill>
              </a:rPr>
              <a:t>, she takes time to dress nice, do her hair, and do touch ups during the day.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y="4080125" x="6124175"/>
            <a:ext cy="515400" cx="281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guy is clearly </a:t>
            </a:r>
            <a:r>
              <a:rPr u="sng" lang="en">
                <a:solidFill>
                  <a:srgbClr val="FFFFFF"/>
                </a:solidFill>
              </a:rPr>
              <a:t>self-centered</a:t>
            </a:r>
            <a:r>
              <a:rPr lang="en">
                <a:solidFill>
                  <a:srgbClr val="FFFFFF"/>
                </a:solidFill>
              </a:rPr>
              <a:t>, seeing as he is overtly stating that he is better than his friend.</a:t>
            </a:r>
          </a:p>
        </p:txBody>
      </p:sp>
      <p:sp>
        <p:nvSpPr>
          <p:cNvPr id="46" name="Shape 46"/>
          <p:cNvSpPr/>
          <p:nvPr/>
        </p:nvSpPr>
        <p:spPr>
          <a:xfrm>
            <a:off y="819150" x="5741100"/>
            <a:ext cy="762299" cx="1719000"/>
          </a:xfrm>
          <a:prstGeom prst="flowChartMagneticTap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“I am so much better than you!”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358378" x="2286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Scoring Inferences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3316850" x="311400"/>
            <a:ext cy="1734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4- </a:t>
            </a:r>
            <a:r>
              <a:rPr lang="en">
                <a:solidFill>
                  <a:srgbClr val="000000"/>
                </a:solidFill>
              </a:rPr>
              <a:t>Rainsford dramatically changes over the course of the text, from selfish and arrogant to empathetic.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y="1066800" x="304800"/>
            <a:ext cy="920099" cx="766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1- Rainsford is a main character in the story. 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1600200" x="304800"/>
            <a:ext cy="1107300" cx="812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2- Rainsford is an expert hunter.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2438400" x="304800"/>
            <a:ext cy="1016999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3- Rainsford dramatically changes in the texts.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-251221" x="3048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2800" lang="en"/>
              <a:t>Make your own inferences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775837" x="172925"/>
            <a:ext cy="2112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300" lang="en"/>
              <a:t>1st-</a:t>
            </a:r>
            <a:r>
              <a:rPr sz="2300" lang="en"/>
              <a:t> Read “Thank You M’am” as a class (pg 108)</a:t>
            </a:r>
          </a:p>
          <a:p>
            <a:pPr>
              <a:spcBef>
                <a:spcPts val="0"/>
              </a:spcBef>
              <a:buNone/>
            </a:pPr>
            <a:r>
              <a:rPr b="1" sz="2300" lang="en"/>
              <a:t>2nd- </a:t>
            </a:r>
            <a:r>
              <a:rPr sz="2300" lang="en"/>
              <a:t>Individually or with a partner, choose a character to analyze. What traits can you infer about the character? Make a chart in your notebook like the one below. You must make at least three inferences use </a:t>
            </a:r>
            <a:r>
              <a:rPr u="sng" b="1" sz="2300" lang="en"/>
              <a:t>at least one direct quote</a:t>
            </a:r>
            <a:r>
              <a:rPr sz="2300" lang="en"/>
              <a:t> from the text!!!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353025" x="76200"/>
            <a:ext cy="758700" cx="9044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LT: I can analyze a the </a:t>
            </a:r>
            <a:r>
              <a:rPr u="sng" sz="1800" lang="en">
                <a:solidFill>
                  <a:srgbClr val="FFFFFF"/>
                </a:solidFill>
              </a:rPr>
              <a:t> make inferences</a:t>
            </a:r>
            <a:r>
              <a:rPr sz="1800" lang="en">
                <a:solidFill>
                  <a:srgbClr val="FFFFFF"/>
                </a:solidFill>
              </a:rPr>
              <a:t> about characters and support them with</a:t>
            </a:r>
            <a:r>
              <a:rPr u="sng" sz="1800" lang="en">
                <a:solidFill>
                  <a:srgbClr val="FFFFFF"/>
                </a:solidFill>
              </a:rPr>
              <a:t> textual evidence.</a:t>
            </a:r>
          </a:p>
        </p:txBody>
      </p:sp>
      <p:sp>
        <p:nvSpPr>
          <p:cNvPr id="63" name="Shape 63"/>
          <p:cNvSpPr/>
          <p:nvPr/>
        </p:nvSpPr>
        <p:spPr>
          <a:xfrm>
            <a:off y="3186775" x="525375"/>
            <a:ext cy="1827000" cx="7932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4" name="Shape 64"/>
          <p:cNvCxnSpPr/>
          <p:nvPr/>
        </p:nvCxnSpPr>
        <p:spPr>
          <a:xfrm>
            <a:off y="3591800" x="525375"/>
            <a:ext cy="19799" cx="7918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65" name="Shape 65"/>
          <p:cNvCxnSpPr/>
          <p:nvPr/>
        </p:nvCxnSpPr>
        <p:spPr>
          <a:xfrm>
            <a:off y="3208375" x="2011925"/>
            <a:ext cy="1825199" cx="9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66" name="Shape 66"/>
          <p:cNvSpPr txBox="1"/>
          <p:nvPr/>
        </p:nvSpPr>
        <p:spPr>
          <a:xfrm>
            <a:off y="3228200" x="584825"/>
            <a:ext cy="287399" cx="135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Trait/Inference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3211475" x="2101125"/>
            <a:ext cy="324000" cx="466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Actions and/or Dialogue that lead me to this inference:</a:t>
            </a:r>
          </a:p>
        </p:txBody>
      </p:sp>
      <p:cxnSp>
        <p:nvCxnSpPr>
          <p:cNvPr id="68" name="Shape 68"/>
          <p:cNvCxnSpPr/>
          <p:nvPr/>
        </p:nvCxnSpPr>
        <p:spPr>
          <a:xfrm>
            <a:off y="3896600" x="525375"/>
            <a:ext cy="19799" cx="7918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69" name="Shape 69"/>
          <p:cNvCxnSpPr/>
          <p:nvPr/>
        </p:nvCxnSpPr>
        <p:spPr>
          <a:xfrm>
            <a:off y="4201400" x="525375"/>
            <a:ext cy="19799" cx="7918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70" name="Shape 70"/>
          <p:cNvCxnSpPr/>
          <p:nvPr/>
        </p:nvCxnSpPr>
        <p:spPr>
          <a:xfrm>
            <a:off y="4506200" x="525375"/>
            <a:ext cy="19799" cx="7918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71" name="Shape 71"/>
          <p:cNvCxnSpPr/>
          <p:nvPr/>
        </p:nvCxnSpPr>
        <p:spPr>
          <a:xfrm>
            <a:off y="4811000" x="525375"/>
            <a:ext cy="19799" cx="7918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